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7"/>
  </p:notesMasterIdLst>
  <p:sldIdLst>
    <p:sldId id="278" r:id="rId2"/>
    <p:sldId id="279" r:id="rId3"/>
    <p:sldId id="280" r:id="rId4"/>
    <p:sldId id="281" r:id="rId5"/>
    <p:sldId id="283" r:id="rId6"/>
    <p:sldId id="284" r:id="rId7"/>
    <p:sldId id="282" r:id="rId8"/>
    <p:sldId id="285" r:id="rId9"/>
    <p:sldId id="287" r:id="rId10"/>
    <p:sldId id="288" r:id="rId11"/>
    <p:sldId id="289" r:id="rId12"/>
    <p:sldId id="290" r:id="rId13"/>
    <p:sldId id="291" r:id="rId14"/>
    <p:sldId id="292" r:id="rId15"/>
    <p:sldId id="293" r:id="rId1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09" autoAdjust="0"/>
  </p:normalViewPr>
  <p:slideViewPr>
    <p:cSldViewPr snapToGrid="0" snapToObjects="1">
      <p:cViewPr varScale="1">
        <p:scale>
          <a:sx n="77" d="100"/>
          <a:sy n="77" d="100"/>
        </p:scale>
        <p:origin x="300" y="9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825695417250349E-2"/>
          <c:y val="3.4334763948497854E-2"/>
          <c:w val="0.93716586935650903"/>
          <c:h val="0.81879895914298262"/>
        </c:manualLayout>
      </c:layout>
      <c:barChart>
        <c:barDir val="bar"/>
        <c:grouping val="clustered"/>
        <c:varyColors val="0"/>
        <c:ser>
          <c:idx val="0"/>
          <c:order val="0"/>
          <c:tx>
            <c:strRef>
              <c:f>Sheet1!$B$1</c:f>
              <c:strCache>
                <c:ptCount val="1"/>
                <c:pt idx="0">
                  <c:v>Series 3</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Sheet1!$B$2:$B$5</c:f>
              <c:numCache>
                <c:formatCode>_(* #,##0.0_);_(* \(#,##0.0\);_(* "-"??_);_(@_)</c:formatCode>
                <c:ptCount val="4"/>
                <c:pt idx="0">
                  <c:v>4.5</c:v>
                </c:pt>
                <c:pt idx="1">
                  <c:v>3.5</c:v>
                </c:pt>
                <c:pt idx="2">
                  <c:v>2.5</c:v>
                </c:pt>
                <c:pt idx="3">
                  <c:v>4.3</c:v>
                </c:pt>
              </c:numCache>
            </c:numRef>
          </c:val>
          <c:extLst>
            <c:ext xmlns:c16="http://schemas.microsoft.com/office/drawing/2014/chart" uri="{C3380CC4-5D6E-409C-BE32-E72D297353CC}">
              <c16:uniqueId val="{00000000-5DD3-4563-B6FC-B5FE9EFC1AB5}"/>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Sheet1!$C$2:$C$5</c:f>
              <c:numCache>
                <c:formatCode>_(* #,##0.0_);_(* \(#,##0.0\);_(* "-"??_);_(@_)</c:formatCode>
                <c:ptCount val="4"/>
                <c:pt idx="0">
                  <c:v>2.8</c:v>
                </c:pt>
                <c:pt idx="1">
                  <c:v>1.8</c:v>
                </c:pt>
                <c:pt idx="2">
                  <c:v>4.4000000000000004</c:v>
                </c:pt>
                <c:pt idx="3">
                  <c:v>2.4</c:v>
                </c:pt>
              </c:numCache>
            </c:numRef>
          </c:val>
          <c:extLst>
            <c:ext xmlns:c16="http://schemas.microsoft.com/office/drawing/2014/chart" uri="{C3380CC4-5D6E-409C-BE32-E72D297353CC}">
              <c16:uniqueId val="{00000001-5DD3-4563-B6FC-B5FE9EFC1AB5}"/>
            </c:ext>
          </c:extLst>
        </c:ser>
        <c:ser>
          <c:idx val="2"/>
          <c:order val="2"/>
          <c:tx>
            <c:strRef>
              <c:f>Sheet1!$D$1</c:f>
              <c:strCache>
                <c:ptCount val="1"/>
                <c:pt idx="0">
                  <c:v>Series 1</c:v>
                </c:pt>
              </c:strCache>
            </c:strRef>
          </c:tx>
          <c:spPr>
            <a:solidFill>
              <a:schemeClr val="accent1"/>
            </a:solidFill>
            <a:ln>
              <a:noFill/>
            </a:ln>
            <a:effectLst/>
          </c:spPr>
          <c:invertIfNegative val="0"/>
          <c:dPt>
            <c:idx val="3"/>
            <c:invertIfNegative val="0"/>
            <c:bubble3D val="0"/>
            <c:spPr>
              <a:solidFill>
                <a:schemeClr val="accent1"/>
              </a:solidFill>
              <a:ln>
                <a:noFill/>
              </a:ln>
              <a:effectLst>
                <a:softEdge rad="0"/>
              </a:effectLst>
            </c:spPr>
            <c:extLst>
              <c:ext xmlns:c16="http://schemas.microsoft.com/office/drawing/2014/chart" uri="{C3380CC4-5D6E-409C-BE32-E72D297353CC}">
                <c16:uniqueId val="{00000003-5DD3-4563-B6FC-B5FE9EFC1AB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Q4</c:v>
                </c:pt>
                <c:pt idx="1">
                  <c:v>Q3</c:v>
                </c:pt>
                <c:pt idx="2">
                  <c:v>Q2</c:v>
                </c:pt>
                <c:pt idx="3">
                  <c:v>Q1</c:v>
                </c:pt>
              </c:strCache>
            </c:strRef>
          </c:cat>
          <c:val>
            <c:numRef>
              <c:f>Sheet1!$D$2:$D$5</c:f>
              <c:numCache>
                <c:formatCode>_(* #,##0.0_);_(* \(#,##0.0\);_(* "-"??_);_(@_)</c:formatCode>
                <c:ptCount val="4"/>
                <c:pt idx="0">
                  <c:v>5</c:v>
                </c:pt>
                <c:pt idx="1">
                  <c:v>3</c:v>
                </c:pt>
                <c:pt idx="2">
                  <c:v>2</c:v>
                </c:pt>
                <c:pt idx="3">
                  <c:v>2</c:v>
                </c:pt>
              </c:numCache>
            </c:numRef>
          </c:val>
          <c:extLst>
            <c:ext xmlns:c16="http://schemas.microsoft.com/office/drawing/2014/chart" uri="{C3380CC4-5D6E-409C-BE32-E72D297353CC}">
              <c16:uniqueId val="{00000004-5DD3-4563-B6FC-B5FE9EFC1AB5}"/>
            </c:ext>
          </c:extLst>
        </c:ser>
        <c:dLbls>
          <c:dLblPos val="outEnd"/>
          <c:showLegendKey val="0"/>
          <c:showVal val="1"/>
          <c:showCatName val="0"/>
          <c:showSerName val="0"/>
          <c:showPercent val="0"/>
          <c:showBubbleSize val="0"/>
        </c:dLbls>
        <c:gapWidth val="182"/>
        <c:axId val="1111705064"/>
        <c:axId val="1111706704"/>
      </c:barChart>
      <c:catAx>
        <c:axId val="1111705064"/>
        <c:scaling>
          <c:orientation val="minMax"/>
        </c:scaling>
        <c:delete val="0"/>
        <c:axPos val="l"/>
        <c:numFmt formatCode="General" sourceLinked="1"/>
        <c:majorTickMark val="none"/>
        <c:minorTickMark val="none"/>
        <c:tickLblPos val="nextTo"/>
        <c:spPr>
          <a:noFill/>
          <a:ln w="9525" cap="flat" cmpd="sng" algn="ctr">
            <a:solidFill>
              <a:srgbClr val="202C8F"/>
            </a:solidFill>
            <a:round/>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fr-FR"/>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fr-FR"/>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accent6"/>
              </a:solidFill>
              <a:latin typeface="Sabon Next LT" panose="02000500000000000000" pitchFamily="2" charset="0"/>
              <a:ea typeface="+mn-ea"/>
              <a:cs typeface="Sabon Next LT" panose="02000500000000000000" pitchFamily="2" charset="0"/>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024424" y="928553"/>
            <a:ext cx="4143151" cy="2365791"/>
          </a:xfrm>
        </p:spPr>
        <p:txBody>
          <a:bodyPr/>
          <a:lstStyle/>
          <a:p>
            <a:r>
              <a:rPr lang="fr-FR" sz="3000" dirty="0"/>
              <a:t>Application des réseaux neurones à la détection d'intrusions réseaux avec (TensorFlow et Keras) </a:t>
            </a:r>
            <a:endParaRPr lang="en-US" sz="3000"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12</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dirty="0">
                <a:latin typeface="Arial Black" panose="020B0604020202020204" pitchFamily="34" charset="0"/>
                <a:ea typeface="Arial Regular" pitchFamily="34" charset="-122"/>
                <a:cs typeface="Arial Black" panose="020B0604020202020204" pitchFamily="34" charset="0"/>
              </a:rPr>
              <a:t>Plan</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2"/>
            <a:ext cx="6905348" cy="3122168"/>
          </a:xfrm>
        </p:spPr>
        <p:txBody>
          <a:bodyPr/>
          <a:lstStyle/>
          <a:p>
            <a:r>
              <a:rPr lang="en-US" dirty="0"/>
              <a:t>Introduction​</a:t>
            </a:r>
          </a:p>
          <a:p>
            <a:r>
              <a:rPr lang="fr-FR" dirty="0"/>
              <a:t>Collecte de données</a:t>
            </a:r>
            <a:r>
              <a:rPr lang="en-US" dirty="0"/>
              <a:t>​</a:t>
            </a:r>
          </a:p>
          <a:p>
            <a:r>
              <a:rPr lang="fr-FR" dirty="0"/>
              <a:t>Description de l'architecture du réseau neuronal</a:t>
            </a:r>
          </a:p>
          <a:p>
            <a:r>
              <a:rPr lang="en-US" dirty="0"/>
              <a:t>Timeline</a:t>
            </a:r>
          </a:p>
          <a:p>
            <a:r>
              <a:rPr lang="en-US" dirty="0"/>
              <a:t>​Summary​</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PRIMARY GOALS</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p:txBody>
          <a:bodyPr/>
          <a:lstStyle/>
          <a:p>
            <a:pPr algn="ctr"/>
            <a:r>
              <a:rPr lang="en-US" sz="2400" dirty="0">
                <a:solidFill>
                  <a:schemeClr val="accent6"/>
                </a:solidFill>
                <a:latin typeface="Sabon Next LT" panose="02000500000000000000" pitchFamily="2" charset="0"/>
                <a:cs typeface="Sabon Next LT" panose="02000500000000000000" pitchFamily="2" charset="0"/>
              </a:rPr>
              <a:t>Annual revenue growth</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cs typeface="Arial Black" panose="020B0604020202020204" pitchFamily="34" charset="0"/>
              </a:rPr>
              <a:t>QUARTERLY PERFORMANCE</a:t>
            </a:r>
          </a:p>
        </p:txBody>
      </p:sp>
      <p:graphicFrame>
        <p:nvGraphicFramePr>
          <p:cNvPr id="5" name="Content Placeholder 5" descr="Bar chart">
            <a:extLst>
              <a:ext uri="{FF2B5EF4-FFF2-40B4-BE49-F238E27FC236}">
                <a16:creationId xmlns:a16="http://schemas.microsoft.com/office/drawing/2014/main" id="{ED69F325-47F8-5A12-D3A4-2BB6ADB3D0B6}"/>
              </a:ext>
            </a:extLst>
          </p:cNvPr>
          <p:cNvGraphicFramePr>
            <a:graphicFrameLocks noGrp="1"/>
          </p:cNvGraphicFramePr>
          <p:nvPr>
            <p:ph sz="half" idx="1"/>
            <p:extLst>
              <p:ext uri="{D42A27DB-BD31-4B8C-83A1-F6EECF244321}">
                <p14:modId xmlns:p14="http://schemas.microsoft.com/office/powerpoint/2010/main" val="4222337726"/>
              </p:ext>
            </p:extLst>
          </p:nvPr>
        </p:nvGraphicFramePr>
        <p:xfrm>
          <a:off x="539750" y="2103438"/>
          <a:ext cx="11118850" cy="443388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AREAS</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OF</a:t>
            </a:r>
            <a:r>
              <a:rPr lang="zh-CN" altLang="en-US" sz="4400" b="1">
                <a:solidFill>
                  <a:schemeClr val="accent6"/>
                </a:solidFill>
                <a:latin typeface="Arial Black" panose="020B0604020202020204" pitchFamily="34" charset="0"/>
                <a:cs typeface="Arial Black" panose="020B0604020202020204" pitchFamily="34" charset="0"/>
              </a:rPr>
              <a:t> </a:t>
            </a:r>
            <a:r>
              <a:rPr lang="en-US" altLang="zh-CN" sz="4400" b="1" dirty="0">
                <a:solidFill>
                  <a:schemeClr val="accent6"/>
                </a:solidFill>
                <a:latin typeface="Arial Black" panose="020B0604020202020204" pitchFamily="34" charset="0"/>
                <a:cs typeface="Arial Black" panose="020B0604020202020204" pitchFamily="34" charset="0"/>
              </a:rPr>
              <a:t>GROWTH</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690182348"/>
              </p:ext>
            </p:extLst>
          </p:nvPr>
        </p:nvGraphicFramePr>
        <p:xfrm>
          <a:off x="755650" y="2825750"/>
          <a:ext cx="10680700" cy="2837333"/>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2136140">
                  <a:extLst>
                    <a:ext uri="{9D8B030D-6E8A-4147-A177-3AD203B41FA5}">
                      <a16:colId xmlns:a16="http://schemas.microsoft.com/office/drawing/2014/main" val="2660631934"/>
                    </a:ext>
                  </a:extLst>
                </a:gridCol>
                <a:gridCol w="2136140">
                  <a:extLst>
                    <a:ext uri="{9D8B030D-6E8A-4147-A177-3AD203B41FA5}">
                      <a16:colId xmlns:a16="http://schemas.microsoft.com/office/drawing/2014/main" val="3909717689"/>
                    </a:ext>
                  </a:extLst>
                </a:gridCol>
                <a:gridCol w="2136140">
                  <a:extLst>
                    <a:ext uri="{9D8B030D-6E8A-4147-A177-3AD203B41FA5}">
                      <a16:colId xmlns:a16="http://schemas.microsoft.com/office/drawing/2014/main" val="1603189107"/>
                    </a:ext>
                  </a:extLst>
                </a:gridCol>
                <a:gridCol w="2136140">
                  <a:extLst>
                    <a:ext uri="{9D8B030D-6E8A-4147-A177-3AD203B41FA5}">
                      <a16:colId xmlns:a16="http://schemas.microsoft.com/office/drawing/2014/main" val="2755691855"/>
                    </a:ext>
                  </a:extLst>
                </a:gridCol>
              </a:tblGrid>
              <a:tr h="652257">
                <a:tc>
                  <a:txBody>
                    <a:bodyPr/>
                    <a:lstStyle/>
                    <a:p>
                      <a:pPr algn="ctr"/>
                      <a:endParaRPr lang="en-US" sz="1900" dirty="0">
                        <a:latin typeface="Sabon Next LT" panose="02000500000000000000" pitchFamily="2" charset="0"/>
                        <a:cs typeface="Sabon Next LT" panose="02000500000000000000" pitchFamily="2" charset="0"/>
                      </a:endParaRP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B2B</a:t>
                      </a:r>
                    </a:p>
                  </a:txBody>
                  <a:tcPr marL="96897" marR="96897" marT="48449" marB="48449" anchor="ctr">
                    <a:solidFill>
                      <a:srgbClr val="DF8C8C"/>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Supply chain</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ROI</a:t>
                      </a:r>
                    </a:p>
                  </a:txBody>
                  <a:tcPr marL="96897" marR="96897" marT="48449" marB="48449" anchor="ctr">
                    <a:solidFill>
                      <a:srgbClr val="DF8C8C"/>
                    </a:solidFill>
                  </a:tcPr>
                </a:tc>
                <a:tc>
                  <a:txBody>
                    <a:bodyPr/>
                    <a:lstStyle/>
                    <a:p>
                      <a:pPr algn="ctr"/>
                      <a:r>
                        <a:rPr lang="en-US" sz="1900" b="0" dirty="0">
                          <a:solidFill>
                            <a:schemeClr val="bg1">
                              <a:alpha val="99000"/>
                            </a:schemeClr>
                          </a:solidFill>
                          <a:latin typeface="Sabon Next LT" panose="02000500000000000000" pitchFamily="2" charset="0"/>
                          <a:cs typeface="Sabon Next LT" panose="02000500000000000000" pitchFamily="2" charset="0"/>
                        </a:rPr>
                        <a:t>E-commerce</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5.0</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5.1</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3.0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Q3</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2.1</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2.5</a:t>
                      </a:r>
                    </a:p>
                  </a:txBody>
                  <a:tcPr marL="96897" marR="96897" marT="48449" marB="48449" anchor="ctr">
                    <a:solidFill>
                      <a:schemeClr val="accent2">
                        <a:lumMod val="40000"/>
                        <a:lumOff val="6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2.8</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Q4</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4.5</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2.2</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1.7</a:t>
                      </a:r>
                    </a:p>
                  </a:txBody>
                  <a:tcPr marL="96897" marR="96897" marT="48449" marB="48449" anchor="ctr">
                    <a:solidFill>
                      <a:schemeClr val="accent2">
                        <a:lumMod val="20000"/>
                        <a:lumOff val="80000"/>
                      </a:schemeClr>
                    </a:solidFill>
                  </a:tcPr>
                </a:tc>
                <a:tc>
                  <a:txBody>
                    <a:bodyPr/>
                    <a:lstStyle/>
                    <a:p>
                      <a:pPr algn="ctr"/>
                      <a:r>
                        <a:rPr lang="en-US" sz="1900" dirty="0">
                          <a:solidFill>
                            <a:schemeClr val="tx1"/>
                          </a:solidFill>
                          <a:latin typeface="Sabon Next LT" panose="02000500000000000000" pitchFamily="2" charset="0"/>
                          <a:cs typeface="Sabon Next LT" panose="02000500000000000000" pitchFamily="2" charset="0"/>
                        </a:rPr>
                        <a:t>7.0</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BUSINESS OPPORTUNITIES ARE LIKE BUSES. THERE'S ALWAYS ANOTHER ONE COMING.</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p:txBody>
          <a:bodyPr/>
          <a:lstStyle/>
          <a:p>
            <a:r>
              <a:rPr lang="en-US" dirty="0"/>
              <a:t>Richard Branson</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245226979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{C5027893-0513-486E-A65C-33DA135932B6}tf78438558_win32</Template>
  <TotalTime>25</TotalTime>
  <Words>445</Words>
  <Application>Microsoft Office PowerPoint</Application>
  <PresentationFormat>Widescreen</PresentationFormat>
  <Paragraphs>132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Arial Black</vt:lpstr>
      <vt:lpstr>Sabon Next LT</vt:lpstr>
      <vt:lpstr>Office Theme</vt:lpstr>
      <vt:lpstr>PowerPoint Presentation</vt:lpstr>
      <vt:lpstr>Plan</vt:lpstr>
      <vt:lpstr>Introduction</vt:lpstr>
      <vt:lpstr>PRIMARY GOALS</vt:lpstr>
      <vt:lpstr>QUARTERLY PERFORMANCE</vt:lpstr>
      <vt:lpstr>AREAS OF GROWTH</vt:lpstr>
      <vt:lpstr>BUSINESS OPPORTUNITIES ARE LIKE BUSES. THERE'S ALWAYS ANOTHER ONE COMING.</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Oubaida SONDE</dc:creator>
  <cp:lastModifiedBy>Oubaida SONDE</cp:lastModifiedBy>
  <cp:revision>3</cp:revision>
  <dcterms:created xsi:type="dcterms:W3CDTF">2023-03-19T01:03:11Z</dcterms:created>
  <dcterms:modified xsi:type="dcterms:W3CDTF">2023-03-19T01:29:00Z</dcterms:modified>
</cp:coreProperties>
</file>